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7C5E2-F157-4C00-B248-61CB4F297F25}" type="datetimeFigureOut">
              <a:rPr lang="en-US" smtClean="0"/>
              <a:pPr/>
              <a:t>7/24/2014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6E906-2FC4-4727-89C5-9C2340A2E40B}" type="slidenum">
              <a:rPr lang="en-US" smtClean="0"/>
              <a:pPr/>
              <a:t>‹#›</a:t>
            </a:fld>
            <a:endParaRPr lang="en-US"/>
          </a:p>
        </p:txBody>
      </p:sp>
    </p:spTree>
    <p:extLst>
      <p:ext uri="{BB962C8B-B14F-4D97-AF65-F5344CB8AC3E}">
        <p14:creationId xmlns="" xmlns:p14="http://schemas.microsoft.com/office/powerpoint/2010/main" val="3540266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Conscious programming..</a:t>
            </a:r>
            <a:endParaRPr lang="en-US" dirty="0"/>
          </a:p>
        </p:txBody>
      </p:sp>
      <p:sp>
        <p:nvSpPr>
          <p:cNvPr id="4" name="Slide Number Placeholder 3"/>
          <p:cNvSpPr>
            <a:spLocks noGrp="1"/>
          </p:cNvSpPr>
          <p:nvPr>
            <p:ph type="sldNum" sz="quarter" idx="10"/>
          </p:nvPr>
        </p:nvSpPr>
        <p:spPr/>
        <p:txBody>
          <a:bodyPr/>
          <a:lstStyle/>
          <a:p>
            <a:fld id="{3B66E906-2FC4-4727-89C5-9C2340A2E40B}" type="slidenum">
              <a:rPr lang="en-US" smtClean="0"/>
              <a:pPr/>
              <a:t>5</a:t>
            </a:fld>
            <a:endParaRPr lang="en-US"/>
          </a:p>
        </p:txBody>
      </p:sp>
    </p:spTree>
    <p:extLst>
      <p:ext uri="{BB962C8B-B14F-4D97-AF65-F5344CB8AC3E}">
        <p14:creationId xmlns="" xmlns:p14="http://schemas.microsoft.com/office/powerpoint/2010/main" val="302926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3FFD4-FB70-4AA7-B6BE-2854E0776E05}"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215259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3FFD4-FB70-4AA7-B6BE-2854E0776E05}"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248309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3FFD4-FB70-4AA7-B6BE-2854E0776E05}"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416288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3FFD4-FB70-4AA7-B6BE-2854E0776E05}"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101794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3FFD4-FB70-4AA7-B6BE-2854E0776E05}"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426423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3FFD4-FB70-4AA7-B6BE-2854E0776E05}" type="datetimeFigureOut">
              <a:rPr lang="en-US" smtClean="0"/>
              <a:pPr/>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309984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3FFD4-FB70-4AA7-B6BE-2854E0776E05}" type="datetimeFigureOut">
              <a:rPr lang="en-US" smtClean="0"/>
              <a:pPr/>
              <a:t>7/24/2014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199129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3FFD4-FB70-4AA7-B6BE-2854E0776E05}" type="datetimeFigureOut">
              <a:rPr lang="en-US" smtClean="0"/>
              <a:pPr/>
              <a:t>7/24/2014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24327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3FFD4-FB70-4AA7-B6BE-2854E0776E05}" type="datetimeFigureOut">
              <a:rPr lang="en-US" smtClean="0"/>
              <a:pPr/>
              <a:t>7/24/2014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14844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3FFD4-FB70-4AA7-B6BE-2854E0776E05}" type="datetimeFigureOut">
              <a:rPr lang="en-US" smtClean="0"/>
              <a:pPr/>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280945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3FFD4-FB70-4AA7-B6BE-2854E0776E05}" type="datetimeFigureOut">
              <a:rPr lang="en-US" smtClean="0"/>
              <a:pPr/>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19368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3FFD4-FB70-4AA7-B6BE-2854E0776E05}" type="datetimeFigureOut">
              <a:rPr lang="en-US" smtClean="0"/>
              <a:pPr/>
              <a:t>7/24/2014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B76EA-E93A-4AD0-B97E-1CE8B8A48139}" type="slidenum">
              <a:rPr lang="en-US" smtClean="0"/>
              <a:pPr/>
              <a:t>‹#›</a:t>
            </a:fld>
            <a:endParaRPr lang="en-US"/>
          </a:p>
        </p:txBody>
      </p:sp>
    </p:spTree>
    <p:extLst>
      <p:ext uri="{BB962C8B-B14F-4D97-AF65-F5344CB8AC3E}">
        <p14:creationId xmlns="" xmlns:p14="http://schemas.microsoft.com/office/powerpoint/2010/main" val="1500626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Developing Positive Personality</a:t>
            </a:r>
            <a:endParaRPr lang="en-US" dirty="0"/>
          </a:p>
        </p:txBody>
      </p:sp>
      <p:sp>
        <p:nvSpPr>
          <p:cNvPr id="3" name="Subtitle 2"/>
          <p:cNvSpPr>
            <a:spLocks noGrp="1"/>
          </p:cNvSpPr>
          <p:nvPr>
            <p:ph type="subTitle" idx="1"/>
          </p:nvPr>
        </p:nvSpPr>
        <p:spPr/>
        <p:txBody>
          <a:bodyPr>
            <a:normAutofit fontScale="55000" lnSpcReduction="20000"/>
          </a:bodyPr>
          <a:lstStyle/>
          <a:p>
            <a:pPr algn="r"/>
            <a:r>
              <a:rPr lang="en-US" sz="4600" i="1" dirty="0" err="1" smtClean="0">
                <a:solidFill>
                  <a:schemeClr val="tx1">
                    <a:lumMod val="85000"/>
                    <a:lumOff val="15000"/>
                  </a:schemeClr>
                </a:solidFill>
              </a:rPr>
              <a:t>Ms.Manisha</a:t>
            </a:r>
            <a:r>
              <a:rPr lang="en-US" sz="4600" i="1" dirty="0" smtClean="0">
                <a:solidFill>
                  <a:schemeClr val="tx1">
                    <a:lumMod val="85000"/>
                    <a:lumOff val="15000"/>
                  </a:schemeClr>
                </a:solidFill>
              </a:rPr>
              <a:t> Gunasekera</a:t>
            </a:r>
          </a:p>
          <a:p>
            <a:pPr algn="r"/>
            <a:r>
              <a:rPr lang="en-US" sz="4600" i="1" dirty="0" smtClean="0">
                <a:solidFill>
                  <a:schemeClr val="tx1">
                    <a:lumMod val="85000"/>
                    <a:lumOff val="15000"/>
                  </a:schemeClr>
                </a:solidFill>
              </a:rPr>
              <a:t>BA (English) University of </a:t>
            </a:r>
            <a:r>
              <a:rPr lang="en-US" sz="4600" i="1" dirty="0" err="1" smtClean="0">
                <a:solidFill>
                  <a:schemeClr val="tx1">
                    <a:lumMod val="85000"/>
                    <a:lumOff val="15000"/>
                  </a:schemeClr>
                </a:solidFill>
              </a:rPr>
              <a:t>Peradeniya</a:t>
            </a:r>
            <a:r>
              <a:rPr lang="en-US" sz="4600" i="1" dirty="0" smtClean="0">
                <a:solidFill>
                  <a:schemeClr val="tx1">
                    <a:lumMod val="85000"/>
                    <a:lumOff val="15000"/>
                  </a:schemeClr>
                </a:solidFill>
              </a:rPr>
              <a:t>, Diploma in HRM &amp; OB, </a:t>
            </a:r>
            <a:r>
              <a:rPr lang="en-US" sz="4600" i="1" dirty="0" smtClean="0">
                <a:solidFill>
                  <a:schemeClr val="tx1">
                    <a:lumMod val="85000"/>
                    <a:lumOff val="15000"/>
                  </a:schemeClr>
                </a:solidFill>
              </a:rPr>
              <a:t>IELTS Trainer, Reading </a:t>
            </a:r>
            <a:r>
              <a:rPr lang="en-US" sz="4600" i="1" dirty="0" smtClean="0">
                <a:solidFill>
                  <a:schemeClr val="tx1">
                    <a:lumMod val="85000"/>
                    <a:lumOff val="15000"/>
                  </a:schemeClr>
                </a:solidFill>
              </a:rPr>
              <a:t>for the PG Dip. in International Relations</a:t>
            </a:r>
          </a:p>
          <a:p>
            <a:endParaRPr lang="en-US" dirty="0"/>
          </a:p>
        </p:txBody>
      </p:sp>
    </p:spTree>
    <p:extLst>
      <p:ext uri="{BB962C8B-B14F-4D97-AF65-F5344CB8AC3E}">
        <p14:creationId xmlns="" xmlns:p14="http://schemas.microsoft.com/office/powerpoint/2010/main" val="962110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Mother Teresa:</a:t>
            </a:r>
          </a:p>
          <a:p>
            <a:pPr marL="0" indent="0">
              <a:buNone/>
            </a:pPr>
            <a:endParaRPr lang="en-US" dirty="0" smtClean="0"/>
          </a:p>
          <a:p>
            <a:pPr marL="0" indent="0">
              <a:buNone/>
            </a:pPr>
            <a:r>
              <a:rPr lang="en-US" dirty="0" smtClean="0"/>
              <a:t>I desire to acquire from you the ability to provide relentless humanitarian services to the most unprivileged, poor diseased and intense spirit to serve the mankind despite all odds.</a:t>
            </a:r>
            <a:endParaRPr lang="en-US" dirty="0"/>
          </a:p>
        </p:txBody>
      </p:sp>
    </p:spTree>
    <p:extLst>
      <p:ext uri="{BB962C8B-B14F-4D97-AF65-F5344CB8AC3E}">
        <p14:creationId xmlns="" xmlns:p14="http://schemas.microsoft.com/office/powerpoint/2010/main" val="3596191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Mr. Abraham Lincoln</a:t>
            </a:r>
          </a:p>
          <a:p>
            <a:endParaRPr lang="en-US" dirty="0" smtClean="0"/>
          </a:p>
          <a:p>
            <a:pPr marL="0" indent="0">
              <a:buNone/>
            </a:pPr>
            <a:r>
              <a:rPr lang="en-US" dirty="0" smtClean="0"/>
              <a:t>I desire to build into my own character the keen sense of justice, the untiring spirit of patience, the sense of humor, the human understanding, and the tolerance which were your distinguishing characteristics.</a:t>
            </a:r>
            <a:endParaRPr lang="en-US" dirty="0"/>
          </a:p>
        </p:txBody>
      </p:sp>
    </p:spTree>
    <p:extLst>
      <p:ext uri="{BB962C8B-B14F-4D97-AF65-F5344CB8AC3E}">
        <p14:creationId xmlns="" xmlns:p14="http://schemas.microsoft.com/office/powerpoint/2010/main" val="1591620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Napoleon Bonaparte:</a:t>
            </a:r>
          </a:p>
          <a:p>
            <a:pPr marL="0" indent="0">
              <a:buNone/>
            </a:pPr>
            <a:endParaRPr lang="en-US" dirty="0" smtClean="0"/>
          </a:p>
          <a:p>
            <a:pPr marL="0" indent="0">
              <a:buNone/>
            </a:pPr>
            <a:r>
              <a:rPr lang="en-US" dirty="0" smtClean="0"/>
              <a:t>I desire to acquire from you, by emulation, the marvelous ability you possessed to inspire men and arouse them greater and more determined spirit of action. Also to acquire the spirit of enduring faith, which enabled you to turn the defeat into victory.</a:t>
            </a:r>
            <a:endParaRPr lang="en-US" dirty="0"/>
          </a:p>
        </p:txBody>
      </p:sp>
    </p:spTree>
    <p:extLst>
      <p:ext uri="{BB962C8B-B14F-4D97-AF65-F5344CB8AC3E}">
        <p14:creationId xmlns="" xmlns:p14="http://schemas.microsoft.com/office/powerpoint/2010/main" val="2890794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Albert Einstein:</a:t>
            </a:r>
          </a:p>
          <a:p>
            <a:pPr marL="0" indent="0">
              <a:buNone/>
            </a:pPr>
            <a:r>
              <a:rPr lang="en-US" dirty="0"/>
              <a:t> </a:t>
            </a:r>
          </a:p>
          <a:p>
            <a:pPr marL="0" indent="0">
              <a:buNone/>
            </a:pPr>
            <a:r>
              <a:rPr lang="en-US" dirty="0" smtClean="0"/>
              <a:t>I wish to acquire from you the Scientific Bent, ever inquisitive mind, the spirit to innovate and contribute to humanity.</a:t>
            </a:r>
            <a:endParaRPr lang="en-US" dirty="0"/>
          </a:p>
        </p:txBody>
      </p:sp>
    </p:spTree>
    <p:extLst>
      <p:ext uri="{BB962C8B-B14F-4D97-AF65-F5344CB8AC3E}">
        <p14:creationId xmlns="" xmlns:p14="http://schemas.microsoft.com/office/powerpoint/2010/main" val="360862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Napoleon Hills:</a:t>
            </a:r>
          </a:p>
          <a:p>
            <a:pPr marL="0" indent="0">
              <a:buNone/>
            </a:pPr>
            <a:endParaRPr lang="en-US" dirty="0" smtClean="0"/>
          </a:p>
          <a:p>
            <a:pPr marL="0" indent="0">
              <a:buNone/>
            </a:pPr>
            <a:r>
              <a:rPr lang="en-US" dirty="0" smtClean="0"/>
              <a:t>I want to acquire from you the ability to nurture the human resources and to give the society the magic formulae of </a:t>
            </a:r>
            <a:r>
              <a:rPr lang="en-US" b="1" i="1" u="sng" dirty="0" smtClean="0"/>
              <a:t>success </a:t>
            </a:r>
            <a:r>
              <a:rPr lang="en-US" dirty="0" smtClean="0"/>
              <a:t>of wealth and fortune and helping people realize their true potential.</a:t>
            </a:r>
            <a:endParaRPr lang="en-US" b="1" i="1" u="sng" dirty="0"/>
          </a:p>
        </p:txBody>
      </p:sp>
    </p:spTree>
    <p:extLst>
      <p:ext uri="{BB962C8B-B14F-4D97-AF65-F5344CB8AC3E}">
        <p14:creationId xmlns="" xmlns:p14="http://schemas.microsoft.com/office/powerpoint/2010/main" val="1546802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Mr. Shiva </a:t>
            </a:r>
            <a:r>
              <a:rPr lang="en-US" dirty="0" err="1" smtClean="0"/>
              <a:t>Khera</a:t>
            </a:r>
            <a:r>
              <a:rPr lang="en-US" dirty="0" smtClean="0"/>
              <a:t>:</a:t>
            </a:r>
          </a:p>
          <a:p>
            <a:pPr marL="0" indent="0">
              <a:buNone/>
            </a:pPr>
            <a:endParaRPr lang="en-US" dirty="0" smtClean="0"/>
          </a:p>
          <a:p>
            <a:pPr marL="0" indent="0">
              <a:buNone/>
            </a:pPr>
            <a:r>
              <a:rPr lang="en-US" dirty="0" smtClean="0"/>
              <a:t>I want to acquire from you the skill and understanding to motivate the people towards positive ends and to offer the world the blue print for </a:t>
            </a:r>
            <a:r>
              <a:rPr lang="en-US" b="1" i="1" u="sng" dirty="0" smtClean="0"/>
              <a:t>positive </a:t>
            </a:r>
            <a:r>
              <a:rPr lang="en-US" dirty="0" smtClean="0"/>
              <a:t>and successful life.</a:t>
            </a:r>
            <a:endParaRPr lang="en-US" dirty="0"/>
          </a:p>
          <a:p>
            <a:pPr marL="0" indent="0">
              <a:buNone/>
            </a:pPr>
            <a:endParaRPr lang="en-US" dirty="0"/>
          </a:p>
        </p:txBody>
      </p:sp>
    </p:spTree>
    <p:extLst>
      <p:ext uri="{BB962C8B-B14F-4D97-AF65-F5344CB8AC3E}">
        <p14:creationId xmlns="" xmlns:p14="http://schemas.microsoft.com/office/powerpoint/2010/main" val="326317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Bill Gates:</a:t>
            </a:r>
          </a:p>
          <a:p>
            <a:endParaRPr lang="en-US" dirty="0"/>
          </a:p>
          <a:p>
            <a:pPr marL="0" indent="0">
              <a:buNone/>
            </a:pPr>
            <a:r>
              <a:rPr lang="en-US" dirty="0" smtClean="0"/>
              <a:t>I wish to acquire from you the brilliant intelligence, innovation, intense drive to succeed, persistence, personal intensity and conscientiousness.</a:t>
            </a:r>
            <a:endParaRPr lang="en-US" dirty="0"/>
          </a:p>
        </p:txBody>
      </p:sp>
    </p:spTree>
    <p:extLst>
      <p:ext uri="{BB962C8B-B14F-4D97-AF65-F5344CB8AC3E}">
        <p14:creationId xmlns="" xmlns:p14="http://schemas.microsoft.com/office/powerpoint/2010/main" val="39191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Action/ Body Language Approach</a:t>
            </a:r>
            <a:endParaRPr lang="en-US" dirty="0"/>
          </a:p>
        </p:txBody>
      </p:sp>
      <p:sp>
        <p:nvSpPr>
          <p:cNvPr id="3" name="Content Placeholder 2"/>
          <p:cNvSpPr>
            <a:spLocks noGrp="1"/>
          </p:cNvSpPr>
          <p:nvPr>
            <p:ph idx="1"/>
          </p:nvPr>
        </p:nvSpPr>
        <p:spPr/>
        <p:txBody>
          <a:bodyPr/>
          <a:lstStyle/>
          <a:p>
            <a:endParaRPr lang="en-US" dirty="0" smtClean="0"/>
          </a:p>
          <a:p>
            <a:r>
              <a:rPr lang="en-US" dirty="0" smtClean="0"/>
              <a:t>We can change our negative traits towards positive traits by consciously practicing the body language for positive traits</a:t>
            </a:r>
            <a:endParaRPr lang="en-US" dirty="0"/>
          </a:p>
        </p:txBody>
      </p:sp>
    </p:spTree>
    <p:extLst>
      <p:ext uri="{BB962C8B-B14F-4D97-AF65-F5344CB8AC3E}">
        <p14:creationId xmlns="" xmlns:p14="http://schemas.microsoft.com/office/powerpoint/2010/main" val="1849125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Domino-effect</a:t>
            </a:r>
            <a:endParaRPr lang="en-US" dirty="0"/>
          </a:p>
        </p:txBody>
      </p:sp>
      <p:sp>
        <p:nvSpPr>
          <p:cNvPr id="3" name="Content Placeholder 2"/>
          <p:cNvSpPr>
            <a:spLocks noGrp="1"/>
          </p:cNvSpPr>
          <p:nvPr>
            <p:ph idx="1"/>
          </p:nvPr>
        </p:nvSpPr>
        <p:spPr/>
        <p:txBody>
          <a:bodyPr/>
          <a:lstStyle/>
          <a:p>
            <a:r>
              <a:rPr lang="en-US" dirty="0" smtClean="0"/>
              <a:t>Direct exposure to good personalities or environment</a:t>
            </a:r>
          </a:p>
          <a:p>
            <a:pPr marL="0" indent="0">
              <a:buNone/>
            </a:pPr>
            <a:endParaRPr lang="en-US" dirty="0" smtClean="0"/>
          </a:p>
          <a:p>
            <a:r>
              <a:rPr lang="en-US" dirty="0" smtClean="0"/>
              <a:t>Even the organization culture and structure too can influence ones personality</a:t>
            </a:r>
            <a:endParaRPr lang="en-US" dirty="0"/>
          </a:p>
        </p:txBody>
      </p:sp>
    </p:spTree>
    <p:extLst>
      <p:ext uri="{BB962C8B-B14F-4D97-AF65-F5344CB8AC3E}">
        <p14:creationId xmlns="" xmlns:p14="http://schemas.microsoft.com/office/powerpoint/2010/main" val="2722356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Caution should be taken while programming your mind for positive traits only. Because these processes give results for negative traits only. Mahatma Gandhi and Adolf Hitler both successfully applied these principles. </a:t>
            </a:r>
            <a:endParaRPr lang="en-US" dirty="0"/>
          </a:p>
        </p:txBody>
      </p:sp>
    </p:spTree>
    <p:extLst>
      <p:ext uri="{BB962C8B-B14F-4D97-AF65-F5344CB8AC3E}">
        <p14:creationId xmlns="" xmlns:p14="http://schemas.microsoft.com/office/powerpoint/2010/main" val="2698774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r>
              <a:rPr lang="en-US" dirty="0" smtClean="0"/>
              <a:t>Most of us get programmed/conditioned by wrong messages</a:t>
            </a:r>
          </a:p>
          <a:p>
            <a:r>
              <a:rPr lang="en-US" dirty="0" smtClean="0"/>
              <a:t>Conscious mind – watchman</a:t>
            </a:r>
          </a:p>
          <a:p>
            <a:r>
              <a:rPr lang="en-US" dirty="0" smtClean="0"/>
              <a:t>Subconscious mind – a store of all the previously programmed/conditioned information</a:t>
            </a:r>
          </a:p>
          <a:p>
            <a:pPr marL="0" indent="0">
              <a:buNone/>
            </a:pPr>
            <a:endParaRPr lang="en-US" dirty="0" smtClean="0"/>
          </a:p>
          <a:p>
            <a:r>
              <a:rPr lang="en-US" dirty="0" smtClean="0"/>
              <a:t>There is a difficulty in changing personality and behavior of a person. Why?</a:t>
            </a:r>
            <a:endParaRPr lang="en-US" dirty="0"/>
          </a:p>
        </p:txBody>
      </p:sp>
    </p:spTree>
    <p:extLst>
      <p:ext uri="{BB962C8B-B14F-4D97-AF65-F5344CB8AC3E}">
        <p14:creationId xmlns="" xmlns:p14="http://schemas.microsoft.com/office/powerpoint/2010/main" val="1005168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Primary Personality Traits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3629949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r>
              <a:rPr lang="en-US" dirty="0" smtClean="0"/>
              <a:t>Reserved </a:t>
            </a:r>
            <a:r>
              <a:rPr lang="en-US" dirty="0" err="1" smtClean="0"/>
              <a:t>vs</a:t>
            </a:r>
            <a:r>
              <a:rPr lang="en-US" dirty="0" smtClean="0"/>
              <a:t> Outgoing</a:t>
            </a:r>
          </a:p>
          <a:p>
            <a:r>
              <a:rPr lang="en-US" dirty="0" smtClean="0"/>
              <a:t>Less intelligent </a:t>
            </a:r>
            <a:r>
              <a:rPr lang="en-US" dirty="0" err="1" smtClean="0"/>
              <a:t>vs</a:t>
            </a:r>
            <a:r>
              <a:rPr lang="en-US" dirty="0" smtClean="0"/>
              <a:t> More intelligent</a:t>
            </a:r>
          </a:p>
          <a:p>
            <a:r>
              <a:rPr lang="en-US" dirty="0" smtClean="0"/>
              <a:t>Affected by feeling </a:t>
            </a:r>
            <a:r>
              <a:rPr lang="en-US" dirty="0" err="1" smtClean="0"/>
              <a:t>vs</a:t>
            </a:r>
            <a:r>
              <a:rPr lang="en-US" dirty="0" smtClean="0"/>
              <a:t> Emotionally stable</a:t>
            </a:r>
          </a:p>
          <a:p>
            <a:r>
              <a:rPr lang="en-US" dirty="0" smtClean="0"/>
              <a:t>Submissive </a:t>
            </a:r>
            <a:r>
              <a:rPr lang="en-US" dirty="0" err="1" smtClean="0"/>
              <a:t>vs</a:t>
            </a:r>
            <a:r>
              <a:rPr lang="en-US" dirty="0" smtClean="0"/>
              <a:t> Dominant</a:t>
            </a:r>
          </a:p>
          <a:p>
            <a:r>
              <a:rPr lang="en-US" dirty="0" smtClean="0"/>
              <a:t>Serious </a:t>
            </a:r>
            <a:r>
              <a:rPr lang="en-US" dirty="0" err="1" smtClean="0"/>
              <a:t>vs</a:t>
            </a:r>
            <a:r>
              <a:rPr lang="en-US" dirty="0" smtClean="0"/>
              <a:t> Happy to Lucky</a:t>
            </a:r>
          </a:p>
          <a:p>
            <a:r>
              <a:rPr lang="en-US" dirty="0" smtClean="0"/>
              <a:t>Expedient </a:t>
            </a:r>
            <a:r>
              <a:rPr lang="en-US" dirty="0" err="1" smtClean="0"/>
              <a:t>vs</a:t>
            </a:r>
            <a:r>
              <a:rPr lang="en-US" dirty="0" smtClean="0"/>
              <a:t> Conscientious</a:t>
            </a:r>
          </a:p>
          <a:p>
            <a:r>
              <a:rPr lang="en-US" dirty="0" smtClean="0"/>
              <a:t>Timid </a:t>
            </a:r>
            <a:r>
              <a:rPr lang="en-US" dirty="0" err="1" smtClean="0"/>
              <a:t>vs</a:t>
            </a:r>
            <a:r>
              <a:rPr lang="en-US" dirty="0" smtClean="0"/>
              <a:t> Venturesome</a:t>
            </a:r>
          </a:p>
          <a:p>
            <a:r>
              <a:rPr lang="en-US" dirty="0" smtClean="0"/>
              <a:t>Tough minded </a:t>
            </a:r>
            <a:r>
              <a:rPr lang="en-US" dirty="0" err="1" smtClean="0"/>
              <a:t>vs</a:t>
            </a:r>
            <a:r>
              <a:rPr lang="en-US" dirty="0" smtClean="0"/>
              <a:t> Sensitive</a:t>
            </a:r>
          </a:p>
          <a:p>
            <a:r>
              <a:rPr lang="en-US" dirty="0" smtClean="0"/>
              <a:t>Trusting </a:t>
            </a:r>
            <a:r>
              <a:rPr lang="en-US" dirty="0" err="1" smtClean="0"/>
              <a:t>vs</a:t>
            </a:r>
            <a:r>
              <a:rPr lang="en-US" dirty="0" smtClean="0"/>
              <a:t> Suspicious</a:t>
            </a:r>
          </a:p>
          <a:p>
            <a:endParaRPr lang="en-US" dirty="0"/>
          </a:p>
        </p:txBody>
      </p:sp>
    </p:spTree>
    <p:extLst>
      <p:ext uri="{BB962C8B-B14F-4D97-AF65-F5344CB8AC3E}">
        <p14:creationId xmlns="" xmlns:p14="http://schemas.microsoft.com/office/powerpoint/2010/main" val="931844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endParaRPr lang="en-US" dirty="0" smtClean="0"/>
          </a:p>
          <a:p>
            <a:r>
              <a:rPr lang="en-US" dirty="0" smtClean="0"/>
              <a:t>Practical </a:t>
            </a:r>
            <a:r>
              <a:rPr lang="en-US" dirty="0" err="1" smtClean="0"/>
              <a:t>vs</a:t>
            </a:r>
            <a:r>
              <a:rPr lang="en-US" dirty="0" smtClean="0"/>
              <a:t> Imaginative</a:t>
            </a:r>
          </a:p>
          <a:p>
            <a:r>
              <a:rPr lang="en-US" dirty="0" smtClean="0"/>
              <a:t>Forthright </a:t>
            </a:r>
            <a:r>
              <a:rPr lang="en-US" dirty="0" err="1" smtClean="0"/>
              <a:t>vs</a:t>
            </a:r>
            <a:r>
              <a:rPr lang="en-US" dirty="0" smtClean="0"/>
              <a:t> Shrewd</a:t>
            </a:r>
          </a:p>
          <a:p>
            <a:r>
              <a:rPr lang="en-US" dirty="0" smtClean="0"/>
              <a:t>Self-assured </a:t>
            </a:r>
            <a:r>
              <a:rPr lang="en-US" dirty="0" err="1" smtClean="0"/>
              <a:t>vs</a:t>
            </a:r>
            <a:r>
              <a:rPr lang="en-US" dirty="0" smtClean="0"/>
              <a:t> Apprehensive</a:t>
            </a:r>
          </a:p>
          <a:p>
            <a:r>
              <a:rPr lang="en-US" dirty="0" smtClean="0"/>
              <a:t>Conservative </a:t>
            </a:r>
            <a:r>
              <a:rPr lang="en-US" dirty="0" err="1" smtClean="0"/>
              <a:t>vs</a:t>
            </a:r>
            <a:r>
              <a:rPr lang="en-US" dirty="0" smtClean="0"/>
              <a:t> Experimenting</a:t>
            </a:r>
          </a:p>
          <a:p>
            <a:r>
              <a:rPr lang="en-US" dirty="0" smtClean="0"/>
              <a:t>Group dependent </a:t>
            </a:r>
            <a:r>
              <a:rPr lang="en-US" dirty="0" err="1" smtClean="0"/>
              <a:t>vs</a:t>
            </a:r>
            <a:r>
              <a:rPr lang="en-US" dirty="0" smtClean="0"/>
              <a:t> Self-sufficient</a:t>
            </a:r>
          </a:p>
          <a:p>
            <a:r>
              <a:rPr lang="en-US" dirty="0" smtClean="0"/>
              <a:t>Uncontrolled </a:t>
            </a:r>
            <a:r>
              <a:rPr lang="en-US" dirty="0" err="1" smtClean="0"/>
              <a:t>vs</a:t>
            </a:r>
            <a:r>
              <a:rPr lang="en-US" dirty="0" smtClean="0"/>
              <a:t> Controlled</a:t>
            </a:r>
          </a:p>
          <a:p>
            <a:r>
              <a:rPr lang="en-US" dirty="0" smtClean="0"/>
              <a:t>Relaxed </a:t>
            </a:r>
            <a:r>
              <a:rPr lang="en-US" dirty="0" err="1" smtClean="0"/>
              <a:t>vs</a:t>
            </a:r>
            <a:r>
              <a:rPr lang="en-US" dirty="0" smtClean="0"/>
              <a:t> Tense</a:t>
            </a:r>
            <a:endParaRPr lang="en-US" dirty="0"/>
          </a:p>
        </p:txBody>
      </p:sp>
    </p:spTree>
    <p:extLst>
      <p:ext uri="{BB962C8B-B14F-4D97-AF65-F5344CB8AC3E}">
        <p14:creationId xmlns="" xmlns:p14="http://schemas.microsoft.com/office/powerpoint/2010/main" val="931556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Effective Traits for Building Positive Personality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3304561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Responsibility</a:t>
            </a:r>
            <a:endParaRPr lang="en-US" dirty="0"/>
          </a:p>
        </p:txBody>
      </p:sp>
      <p:sp>
        <p:nvSpPr>
          <p:cNvPr id="3" name="Content Placeholder 2"/>
          <p:cNvSpPr>
            <a:spLocks noGrp="1"/>
          </p:cNvSpPr>
          <p:nvPr>
            <p:ph idx="1"/>
          </p:nvPr>
        </p:nvSpPr>
        <p:spPr/>
        <p:txBody>
          <a:bodyPr/>
          <a:lstStyle/>
          <a:p>
            <a:endParaRPr lang="en-US" dirty="0" smtClean="0"/>
          </a:p>
          <a:p>
            <a:r>
              <a:rPr lang="en-US" dirty="0" smtClean="0"/>
              <a:t>Society is not destroyed by the activities of the rascals, but by the inactivity of good people</a:t>
            </a:r>
            <a:endParaRPr lang="en-US" dirty="0"/>
          </a:p>
        </p:txBody>
      </p:sp>
    </p:spTree>
    <p:extLst>
      <p:ext uri="{BB962C8B-B14F-4D97-AF65-F5344CB8AC3E}">
        <p14:creationId xmlns="" xmlns:p14="http://schemas.microsoft.com/office/powerpoint/2010/main" val="1338647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Showing Consideration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Show consideration, courtesy, politeness and caring.</a:t>
            </a:r>
            <a:endParaRPr lang="en-US" dirty="0"/>
          </a:p>
        </p:txBody>
      </p:sp>
    </p:spTree>
    <p:extLst>
      <p:ext uri="{BB962C8B-B14F-4D97-AF65-F5344CB8AC3E}">
        <p14:creationId xmlns="" xmlns:p14="http://schemas.microsoft.com/office/powerpoint/2010/main" val="3746724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Win-Win</a:t>
            </a:r>
            <a:endParaRPr lang="en-US" dirty="0"/>
          </a:p>
        </p:txBody>
      </p:sp>
      <p:sp>
        <p:nvSpPr>
          <p:cNvPr id="3" name="Content Placeholder 2"/>
          <p:cNvSpPr>
            <a:spLocks noGrp="1"/>
          </p:cNvSpPr>
          <p:nvPr>
            <p:ph idx="1"/>
          </p:nvPr>
        </p:nvSpPr>
        <p:spPr/>
        <p:txBody>
          <a:bodyPr/>
          <a:lstStyle/>
          <a:p>
            <a:endParaRPr lang="en-US" dirty="0" smtClean="0"/>
          </a:p>
          <a:p>
            <a:r>
              <a:rPr lang="en-US" dirty="0" smtClean="0"/>
              <a:t>Win-Win philosophy is the ultimate way to success in the collaborative and networked world. One who master that art can achieve greatly.</a:t>
            </a:r>
            <a:endParaRPr lang="en-US" dirty="0"/>
          </a:p>
        </p:txBody>
      </p:sp>
    </p:spTree>
    <p:extLst>
      <p:ext uri="{BB962C8B-B14F-4D97-AF65-F5344CB8AC3E}">
        <p14:creationId xmlns="" xmlns:p14="http://schemas.microsoft.com/office/powerpoint/2010/main" val="991635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your words carefully</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principle is your speaking must be better than silent, rather be silent. Words spoken out of bitterness can cause irreparable damage. The way the parents speak to their children in many instances shapes their children’s destiny.</a:t>
            </a:r>
            <a:endParaRPr lang="en-US" dirty="0"/>
          </a:p>
        </p:txBody>
      </p:sp>
    </p:spTree>
    <p:extLst>
      <p:ext uri="{BB962C8B-B14F-4D97-AF65-F5344CB8AC3E}">
        <p14:creationId xmlns="" xmlns:p14="http://schemas.microsoft.com/office/powerpoint/2010/main" val="2821472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Never criticize, complain and condemn</a:t>
            </a:r>
            <a:endParaRPr lang="en-US" dirty="0"/>
          </a:p>
        </p:txBody>
      </p:sp>
      <p:sp>
        <p:nvSpPr>
          <p:cNvPr id="3" name="Content Placeholder 2"/>
          <p:cNvSpPr>
            <a:spLocks noGrp="1"/>
          </p:cNvSpPr>
          <p:nvPr>
            <p:ph idx="1"/>
          </p:nvPr>
        </p:nvSpPr>
        <p:spPr/>
        <p:txBody>
          <a:bodyPr/>
          <a:lstStyle/>
          <a:p>
            <a:endParaRPr lang="en-US" dirty="0" smtClean="0"/>
          </a:p>
          <a:p>
            <a:r>
              <a:rPr lang="en-US" dirty="0" smtClean="0"/>
              <a:t>Constructive criticism is a terminology used to conceal one’s own cynicism. After all the limit of constructiveness of constructive criticism vary from person to person. We sometime misjudge this limit and many times cross the limit which is </a:t>
            </a:r>
            <a:r>
              <a:rPr lang="en-US" dirty="0" err="1" smtClean="0"/>
              <a:t>determinal</a:t>
            </a:r>
            <a:r>
              <a:rPr lang="en-US" dirty="0" smtClean="0"/>
              <a:t>.   </a:t>
            </a:r>
            <a:endParaRPr lang="en-US" dirty="0"/>
          </a:p>
        </p:txBody>
      </p:sp>
    </p:spTree>
    <p:extLst>
      <p:ext uri="{BB962C8B-B14F-4D97-AF65-F5344CB8AC3E}">
        <p14:creationId xmlns="" xmlns:p14="http://schemas.microsoft.com/office/powerpoint/2010/main" val="2319124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Smile and be kind</a:t>
            </a:r>
            <a:endParaRPr lang="en-US" dirty="0"/>
          </a:p>
        </p:txBody>
      </p:sp>
      <p:sp>
        <p:nvSpPr>
          <p:cNvPr id="3" name="Content Placeholder 2"/>
          <p:cNvSpPr>
            <a:spLocks noGrp="1"/>
          </p:cNvSpPr>
          <p:nvPr>
            <p:ph idx="1"/>
          </p:nvPr>
        </p:nvSpPr>
        <p:spPr/>
        <p:txBody>
          <a:bodyPr/>
          <a:lstStyle/>
          <a:p>
            <a:endParaRPr lang="en-US" dirty="0" smtClean="0"/>
          </a:p>
          <a:p>
            <a:r>
              <a:rPr lang="en-US" dirty="0" smtClean="0"/>
              <a:t>Smile is the shortest distance between two people.</a:t>
            </a:r>
            <a:endParaRPr lang="en-US" dirty="0"/>
          </a:p>
        </p:txBody>
      </p:sp>
    </p:spTree>
    <p:extLst>
      <p:ext uri="{BB962C8B-B14F-4D97-AF65-F5344CB8AC3E}">
        <p14:creationId xmlns="" xmlns:p14="http://schemas.microsoft.com/office/powerpoint/2010/main" val="49201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r>
              <a:rPr lang="en-US" dirty="0" smtClean="0"/>
              <a:t>How can we program ourselves for positive personality trait?</a:t>
            </a:r>
          </a:p>
          <a:p>
            <a:r>
              <a:rPr lang="en-US" dirty="0" smtClean="0"/>
              <a:t>During the twilight period just before sleeping and just before waking up</a:t>
            </a:r>
          </a:p>
          <a:p>
            <a:pPr marL="0" indent="0">
              <a:buNone/>
            </a:pPr>
            <a:endParaRPr lang="en-US" dirty="0" smtClean="0"/>
          </a:p>
          <a:p>
            <a:r>
              <a:rPr lang="en-US" b="1" i="1" dirty="0" smtClean="0">
                <a:solidFill>
                  <a:srgbClr val="C00000"/>
                </a:solidFill>
              </a:rPr>
              <a:t>At this time the conscious mind is active enough to generate the positive traits for entering into store but inactive and will not obstruct to the positive traits to enter into subconscious store house</a:t>
            </a:r>
            <a:endParaRPr lang="en-US" b="1" i="1" dirty="0">
              <a:solidFill>
                <a:srgbClr val="C00000"/>
              </a:solidFill>
            </a:endParaRPr>
          </a:p>
        </p:txBody>
      </p:sp>
    </p:spTree>
    <p:extLst>
      <p:ext uri="{BB962C8B-B14F-4D97-AF65-F5344CB8AC3E}">
        <p14:creationId xmlns="" xmlns:p14="http://schemas.microsoft.com/office/powerpoint/2010/main" val="2954518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 positive interpretation on other people’s behavior</a:t>
            </a:r>
            <a:endParaRPr lang="en-US" dirty="0"/>
          </a:p>
        </p:txBody>
      </p:sp>
      <p:sp>
        <p:nvSpPr>
          <p:cNvPr id="3" name="Content Placeholder 2"/>
          <p:cNvSpPr>
            <a:spLocks noGrp="1"/>
          </p:cNvSpPr>
          <p:nvPr>
            <p:ph idx="1"/>
          </p:nvPr>
        </p:nvSpPr>
        <p:spPr/>
        <p:txBody>
          <a:bodyPr/>
          <a:lstStyle/>
          <a:p>
            <a:endParaRPr lang="en-US" dirty="0" smtClean="0"/>
          </a:p>
          <a:p>
            <a:r>
              <a:rPr lang="en-US" dirty="0" smtClean="0"/>
              <a:t>When we are interpreting other people’s behavior negatively we just reflecting our own mentality to this situation. In contrast when interpret positively, chances that other people may realize its negatively and change and amend this.</a:t>
            </a:r>
            <a:endParaRPr lang="en-US" dirty="0"/>
          </a:p>
        </p:txBody>
      </p:sp>
    </p:spTree>
    <p:extLst>
      <p:ext uri="{BB962C8B-B14F-4D97-AF65-F5344CB8AC3E}">
        <p14:creationId xmlns="" xmlns:p14="http://schemas.microsoft.com/office/powerpoint/2010/main" val="2401834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 good listener</a:t>
            </a:r>
            <a:endParaRPr lang="en-US" dirty="0"/>
          </a:p>
        </p:txBody>
      </p:sp>
      <p:sp>
        <p:nvSpPr>
          <p:cNvPr id="3" name="Content Placeholder 2"/>
          <p:cNvSpPr>
            <a:spLocks noGrp="1"/>
          </p:cNvSpPr>
          <p:nvPr>
            <p:ph idx="1"/>
          </p:nvPr>
        </p:nvSpPr>
        <p:spPr/>
        <p:txBody>
          <a:bodyPr/>
          <a:lstStyle/>
          <a:p>
            <a:endParaRPr lang="en-US" dirty="0" smtClean="0"/>
          </a:p>
          <a:p>
            <a:r>
              <a:rPr lang="en-US" dirty="0" smtClean="0"/>
              <a:t>Effective communication is 50% listening, 25% speaking, 15% reading and 10% writing. So when we listen carefully then 50% communication is done. </a:t>
            </a:r>
            <a:endParaRPr lang="en-US" dirty="0"/>
          </a:p>
        </p:txBody>
      </p:sp>
    </p:spTree>
    <p:extLst>
      <p:ext uri="{BB962C8B-B14F-4D97-AF65-F5344CB8AC3E}">
        <p14:creationId xmlns="" xmlns:p14="http://schemas.microsoft.com/office/powerpoint/2010/main" val="34590292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enthusiastic</a:t>
            </a:r>
            <a:endParaRPr lang="en-US" dirty="0"/>
          </a:p>
        </p:txBody>
      </p:sp>
      <p:sp>
        <p:nvSpPr>
          <p:cNvPr id="3" name="Content Placeholder 2"/>
          <p:cNvSpPr>
            <a:spLocks noGrp="1"/>
          </p:cNvSpPr>
          <p:nvPr>
            <p:ph idx="1"/>
          </p:nvPr>
        </p:nvSpPr>
        <p:spPr/>
        <p:txBody>
          <a:bodyPr/>
          <a:lstStyle/>
          <a:p>
            <a:endParaRPr lang="en-US" dirty="0" smtClean="0"/>
          </a:p>
          <a:p>
            <a:r>
              <a:rPr lang="en-US" dirty="0" smtClean="0"/>
              <a:t>Nothing great was ever achieved without enthusiasm – Ralph Waldo Emersion </a:t>
            </a:r>
            <a:endParaRPr lang="en-US" dirty="0"/>
          </a:p>
        </p:txBody>
      </p:sp>
    </p:spTree>
    <p:extLst>
      <p:ext uri="{BB962C8B-B14F-4D97-AF65-F5344CB8AC3E}">
        <p14:creationId xmlns="" xmlns:p14="http://schemas.microsoft.com/office/powerpoint/2010/main" val="39635939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Give honest and sincere appreciation</a:t>
            </a:r>
            <a:endParaRPr lang="en-US" dirty="0"/>
          </a:p>
        </p:txBody>
      </p:sp>
      <p:sp>
        <p:nvSpPr>
          <p:cNvPr id="3" name="Content Placeholder 2"/>
          <p:cNvSpPr>
            <a:spLocks noGrp="1"/>
          </p:cNvSpPr>
          <p:nvPr>
            <p:ph idx="1"/>
          </p:nvPr>
        </p:nvSpPr>
        <p:spPr/>
        <p:txBody>
          <a:bodyPr/>
          <a:lstStyle/>
          <a:p>
            <a:r>
              <a:rPr lang="en-US" dirty="0" smtClean="0"/>
              <a:t>Honest and sincere appreciation makes one feel important and promote these positive qualities in him.</a:t>
            </a:r>
          </a:p>
          <a:p>
            <a:endParaRPr lang="en-US" dirty="0" smtClean="0"/>
          </a:p>
          <a:p>
            <a:r>
              <a:rPr lang="en-US" dirty="0" smtClean="0"/>
              <a:t>In contrast giving false and insincere appreciation is harmful in the long run to the recipient.</a:t>
            </a:r>
            <a:endParaRPr lang="en-US" dirty="0"/>
          </a:p>
        </p:txBody>
      </p:sp>
    </p:spTree>
    <p:extLst>
      <p:ext uri="{BB962C8B-B14F-4D97-AF65-F5344CB8AC3E}">
        <p14:creationId xmlns="" xmlns:p14="http://schemas.microsoft.com/office/powerpoint/2010/main" val="13718201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lstStyle/>
          <a:p>
            <a:endParaRPr lang="en-US" dirty="0" smtClean="0"/>
          </a:p>
          <a:p>
            <a:endParaRPr lang="en-US" dirty="0" smtClean="0"/>
          </a:p>
          <a:p>
            <a:endParaRPr lang="en-US" dirty="0" smtClean="0"/>
          </a:p>
          <a:p>
            <a:r>
              <a:rPr lang="en-US" dirty="0" smtClean="0"/>
              <a:t>When you make a mistake, accept it and make it easy to amend.</a:t>
            </a:r>
          </a:p>
          <a:p>
            <a:pPr>
              <a:buNone/>
            </a:pPr>
            <a:endParaRPr lang="en-US" dirty="0" smtClean="0"/>
          </a:p>
          <a:p>
            <a:r>
              <a:rPr lang="en-US" dirty="0" smtClean="0"/>
              <a:t>Mistakes are to be learned from. So accept immediately.</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but don’t argue</a:t>
            </a:r>
            <a:endParaRPr lang="en-US" dirty="0"/>
          </a:p>
        </p:txBody>
      </p:sp>
      <p:sp>
        <p:nvSpPr>
          <p:cNvPr id="3" name="Content Placeholder 2"/>
          <p:cNvSpPr>
            <a:spLocks noGrp="1"/>
          </p:cNvSpPr>
          <p:nvPr>
            <p:ph idx="1"/>
          </p:nvPr>
        </p:nvSpPr>
        <p:spPr/>
        <p:txBody>
          <a:bodyPr/>
          <a:lstStyle/>
          <a:p>
            <a:endParaRPr lang="en-US" dirty="0" smtClean="0"/>
          </a:p>
          <a:p>
            <a:r>
              <a:rPr lang="en-US" dirty="0" smtClean="0"/>
              <a:t>Arguing is like fighting a losing battle. Even if one wins in the argument, the cost may be more than the worth the victory.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gossip</a:t>
            </a:r>
            <a:endParaRPr lang="en-US" dirty="0"/>
          </a:p>
        </p:txBody>
      </p:sp>
      <p:sp>
        <p:nvSpPr>
          <p:cNvPr id="3" name="Content Placeholder 2"/>
          <p:cNvSpPr>
            <a:spLocks noGrp="1"/>
          </p:cNvSpPr>
          <p:nvPr>
            <p:ph idx="1"/>
          </p:nvPr>
        </p:nvSpPr>
        <p:spPr/>
        <p:txBody>
          <a:bodyPr/>
          <a:lstStyle/>
          <a:p>
            <a:endParaRPr lang="en-US" dirty="0" smtClean="0"/>
          </a:p>
          <a:p>
            <a:r>
              <a:rPr lang="en-US" dirty="0" smtClean="0"/>
              <a:t>Gossip may lead to defamation of character.</a:t>
            </a:r>
          </a:p>
          <a:p>
            <a:endParaRPr lang="en-US" dirty="0" smtClean="0"/>
          </a:p>
          <a:p>
            <a:r>
              <a:rPr lang="en-US" dirty="0" smtClean="0"/>
              <a:t>People who listen to gossip are as guilty as those who do the gossiping.</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Turn your promises into commitment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Commitment leads to enduring relationship through thick and thin.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bearing grudges</a:t>
            </a:r>
            <a:endParaRPr lang="en-US" dirty="0"/>
          </a:p>
        </p:txBody>
      </p:sp>
      <p:sp>
        <p:nvSpPr>
          <p:cNvPr id="3" name="Content Placeholder 2"/>
          <p:cNvSpPr>
            <a:spLocks noGrp="1"/>
          </p:cNvSpPr>
          <p:nvPr>
            <p:ph idx="1"/>
          </p:nvPr>
        </p:nvSpPr>
        <p:spPr/>
        <p:txBody>
          <a:bodyPr/>
          <a:lstStyle/>
          <a:p>
            <a:endParaRPr lang="en-US" dirty="0" smtClean="0"/>
          </a:p>
          <a:p>
            <a:r>
              <a:rPr lang="en-US" dirty="0" smtClean="0"/>
              <a:t>Life is too short to bear grudges.</a:t>
            </a:r>
          </a:p>
          <a:p>
            <a:pPr>
              <a:buNone/>
            </a:pPr>
            <a:endParaRPr lang="en-US" dirty="0" smtClean="0"/>
          </a:p>
          <a:p>
            <a:endParaRPr lang="en-US" dirty="0" smtClean="0"/>
          </a:p>
          <a:p>
            <a:r>
              <a:rPr lang="en-US" dirty="0" smtClean="0"/>
              <a:t>John Kennedy: “forgive the other person but don’t forget their name”.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courtesy on daily basis </a:t>
            </a:r>
            <a:endParaRPr lang="en-US" dirty="0"/>
          </a:p>
        </p:txBody>
      </p:sp>
      <p:sp>
        <p:nvSpPr>
          <p:cNvPr id="3" name="Content Placeholder 2"/>
          <p:cNvSpPr>
            <a:spLocks noGrp="1"/>
          </p:cNvSpPr>
          <p:nvPr>
            <p:ph idx="1"/>
          </p:nvPr>
        </p:nvSpPr>
        <p:spPr/>
        <p:txBody>
          <a:bodyPr/>
          <a:lstStyle/>
          <a:p>
            <a:r>
              <a:rPr lang="en-US" dirty="0" smtClean="0"/>
              <a:t>Develop sense of humor:</a:t>
            </a:r>
          </a:p>
          <a:p>
            <a:pPr>
              <a:buFont typeface="Wingdings" pitchFamily="2" charset="2"/>
              <a:buChar char="Ø"/>
            </a:pPr>
            <a:r>
              <a:rPr lang="en-US" dirty="0" smtClean="0"/>
              <a:t>Have a sense of humor and you will possess the ability to laugh at yourself. </a:t>
            </a:r>
          </a:p>
          <a:p>
            <a:pPr>
              <a:buNone/>
            </a:pPr>
            <a:endParaRPr lang="en-US" dirty="0" smtClean="0"/>
          </a:p>
          <a:p>
            <a:pPr>
              <a:buFont typeface="Wingdings" pitchFamily="2" charset="2"/>
              <a:buChar char="Ø"/>
            </a:pPr>
            <a:r>
              <a:rPr lang="en-US" dirty="0" smtClean="0"/>
              <a:t>A sense of humor makes a person likeable and attractive.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Reinforced Programming</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42475854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r>
              <a:rPr lang="en-US" dirty="0" smtClean="0"/>
              <a:t>Don’t be sarcastic and put others down</a:t>
            </a:r>
          </a:p>
          <a:p>
            <a:r>
              <a:rPr lang="en-US" dirty="0" smtClean="0"/>
              <a:t>To have a friend be a friend</a:t>
            </a:r>
          </a:p>
          <a:p>
            <a:pPr>
              <a:buFont typeface="Wingdings" pitchFamily="2" charset="2"/>
              <a:buChar char="Ø"/>
            </a:pPr>
            <a:r>
              <a:rPr lang="en-US" dirty="0" smtClean="0"/>
              <a:t>Mutual trust and confidence are the foundation stones of all friendship.</a:t>
            </a:r>
          </a:p>
          <a:p>
            <a:r>
              <a:rPr lang="en-US" dirty="0" smtClean="0"/>
              <a:t>Show Empathy:</a:t>
            </a:r>
          </a:p>
          <a:p>
            <a:pPr>
              <a:buFont typeface="Wingdings" pitchFamily="2" charset="2"/>
              <a:buChar char="Ø"/>
            </a:pPr>
            <a:r>
              <a:rPr lang="en-US" dirty="0" smtClean="0"/>
              <a:t>Empathy alone is a very important characteristic of positive personality. People with empathy ask themselves this question, “how would I feel if someone treated me that way?”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Autosuggestion</a:t>
            </a:r>
            <a:endParaRPr lang="en-US" dirty="0"/>
          </a:p>
        </p:txBody>
      </p:sp>
      <p:sp>
        <p:nvSpPr>
          <p:cNvPr id="3" name="Content Placeholder 2"/>
          <p:cNvSpPr>
            <a:spLocks noGrp="1"/>
          </p:cNvSpPr>
          <p:nvPr>
            <p:ph idx="1"/>
          </p:nvPr>
        </p:nvSpPr>
        <p:spPr/>
        <p:txBody>
          <a:bodyPr/>
          <a:lstStyle/>
          <a:p>
            <a:r>
              <a:rPr lang="en-US" dirty="0" smtClean="0"/>
              <a:t>Conscious programming</a:t>
            </a:r>
          </a:p>
          <a:p>
            <a:r>
              <a:rPr lang="en-US" dirty="0" smtClean="0"/>
              <a:t>Statement made in the present tense of the kind of person you want to be</a:t>
            </a:r>
          </a:p>
          <a:p>
            <a:r>
              <a:rPr lang="en-US" dirty="0" smtClean="0"/>
              <a:t>Influence your conscious and subconscious mind in shaping your personality and attitude</a:t>
            </a:r>
          </a:p>
          <a:p>
            <a:r>
              <a:rPr lang="en-US" dirty="0" smtClean="0"/>
              <a:t>Effective method of voluntary development of positive traits </a:t>
            </a:r>
          </a:p>
          <a:p>
            <a:endParaRPr lang="en-US" dirty="0"/>
          </a:p>
        </p:txBody>
      </p:sp>
    </p:spTree>
    <p:extLst>
      <p:ext uri="{BB962C8B-B14F-4D97-AF65-F5344CB8AC3E}">
        <p14:creationId xmlns="" xmlns:p14="http://schemas.microsoft.com/office/powerpoint/2010/main" val="1706677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Should be mixed with emotions to be immediately to translate themselves into physical</a:t>
            </a:r>
          </a:p>
          <a:p>
            <a:pPr marL="0" indent="0">
              <a:buNone/>
            </a:pPr>
            <a:endParaRPr lang="en-US" dirty="0" smtClean="0"/>
          </a:p>
          <a:p>
            <a:endParaRPr lang="en-US" dirty="0"/>
          </a:p>
        </p:txBody>
      </p:sp>
    </p:spTree>
    <p:extLst>
      <p:ext uri="{BB962C8B-B14F-4D97-AF65-F5344CB8AC3E}">
        <p14:creationId xmlns="" xmlns:p14="http://schemas.microsoft.com/office/powerpoint/2010/main" val="3269042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Defensive Approach</a:t>
            </a:r>
            <a:endParaRPr lang="en-US" dirty="0"/>
          </a:p>
        </p:txBody>
      </p:sp>
      <p:sp>
        <p:nvSpPr>
          <p:cNvPr id="3" name="Content Placeholder 2"/>
          <p:cNvSpPr>
            <a:spLocks noGrp="1"/>
          </p:cNvSpPr>
          <p:nvPr>
            <p:ph idx="1"/>
          </p:nvPr>
        </p:nvSpPr>
        <p:spPr/>
        <p:txBody>
          <a:bodyPr/>
          <a:lstStyle/>
          <a:p>
            <a:r>
              <a:rPr lang="en-US" dirty="0" smtClean="0"/>
              <a:t>Deny the negative traits at it’s very beginning of the entering in the subconscious store</a:t>
            </a:r>
          </a:p>
          <a:p>
            <a:r>
              <a:rPr lang="en-US" dirty="0" smtClean="0"/>
              <a:t>Consciously avoids this type of situation</a:t>
            </a:r>
          </a:p>
          <a:p>
            <a:r>
              <a:rPr lang="en-US" dirty="0" smtClean="0"/>
              <a:t>In real life it may lead to an argument</a:t>
            </a:r>
          </a:p>
          <a:p>
            <a:r>
              <a:rPr lang="en-US" dirty="0" smtClean="0"/>
              <a:t>Most of us have some negative traits previously in our store due to past experiences </a:t>
            </a:r>
          </a:p>
          <a:p>
            <a:endParaRPr lang="en-US" dirty="0"/>
          </a:p>
        </p:txBody>
      </p:sp>
    </p:spTree>
    <p:extLst>
      <p:ext uri="{BB962C8B-B14F-4D97-AF65-F5344CB8AC3E}">
        <p14:creationId xmlns="" xmlns:p14="http://schemas.microsoft.com/office/powerpoint/2010/main" val="1314556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Imaginary Anchoring </a:t>
            </a:r>
            <a:endParaRPr lang="en-US" dirty="0"/>
          </a:p>
        </p:txBody>
      </p:sp>
      <p:sp>
        <p:nvSpPr>
          <p:cNvPr id="3" name="Content Placeholder 2"/>
          <p:cNvSpPr>
            <a:spLocks noGrp="1"/>
          </p:cNvSpPr>
          <p:nvPr>
            <p:ph idx="1"/>
          </p:nvPr>
        </p:nvSpPr>
        <p:spPr/>
        <p:txBody>
          <a:bodyPr/>
          <a:lstStyle/>
          <a:p>
            <a:r>
              <a:rPr lang="en-US" dirty="0" smtClean="0"/>
              <a:t>Invisible Counseling</a:t>
            </a:r>
          </a:p>
          <a:p>
            <a:pPr marL="0" indent="0">
              <a:buNone/>
            </a:pPr>
            <a:endParaRPr lang="en-US" dirty="0" smtClean="0"/>
          </a:p>
          <a:p>
            <a:pPr marL="0" indent="0">
              <a:buNone/>
            </a:pPr>
            <a:r>
              <a:rPr lang="en-US" b="1" i="1" dirty="0" smtClean="0">
                <a:solidFill>
                  <a:srgbClr val="C00000"/>
                </a:solidFill>
              </a:rPr>
              <a:t>While watching a movie we anchor the Hero, placing ourselves in the place of hero. Similarly we anchor Great Men and let them shape our personality   </a:t>
            </a:r>
          </a:p>
          <a:p>
            <a:pPr marL="0" indent="0">
              <a:buNone/>
            </a:pPr>
            <a:endParaRPr lang="en-US" dirty="0"/>
          </a:p>
        </p:txBody>
      </p:sp>
    </p:spTree>
    <p:extLst>
      <p:ext uri="{BB962C8B-B14F-4D97-AF65-F5344CB8AC3E}">
        <p14:creationId xmlns="" xmlns:p14="http://schemas.microsoft.com/office/powerpoint/2010/main" val="3462978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Winston Churchill's Invisible Counseling Committee</a:t>
            </a:r>
            <a:endParaRPr lang="en-US" dirty="0"/>
          </a:p>
        </p:txBody>
      </p:sp>
      <p:sp>
        <p:nvSpPr>
          <p:cNvPr id="3" name="Content Placeholder 2"/>
          <p:cNvSpPr>
            <a:spLocks noGrp="1"/>
          </p:cNvSpPr>
          <p:nvPr>
            <p:ph idx="1"/>
          </p:nvPr>
        </p:nvSpPr>
        <p:spPr/>
        <p:txBody>
          <a:bodyPr/>
          <a:lstStyle/>
          <a:p>
            <a:r>
              <a:rPr lang="en-US" dirty="0" smtClean="0"/>
              <a:t>Mahatma Gandhi:</a:t>
            </a:r>
          </a:p>
          <a:p>
            <a:pPr marL="0" indent="0">
              <a:buNone/>
            </a:pPr>
            <a:endParaRPr lang="en-US" dirty="0" smtClean="0"/>
          </a:p>
          <a:p>
            <a:pPr marL="0" indent="0">
              <a:buNone/>
            </a:pPr>
            <a:r>
              <a:rPr lang="en-US" dirty="0" smtClean="0"/>
              <a:t>I desire to acquire from the ideology of truth and Non-violence and devotion practicing these in every odd hours and to acquire the magnet </a:t>
            </a:r>
            <a:r>
              <a:rPr lang="en-US" b="1" i="1" u="sng" dirty="0" smtClean="0"/>
              <a:t>leadership</a:t>
            </a:r>
            <a:r>
              <a:rPr lang="en-US" dirty="0" smtClean="0"/>
              <a:t> to attract millions to join in the peaceful struggle for freedom and humanity.</a:t>
            </a:r>
            <a:endParaRPr lang="en-US" b="1" i="1" u="sng" dirty="0"/>
          </a:p>
        </p:txBody>
      </p:sp>
    </p:spTree>
    <p:extLst>
      <p:ext uri="{BB962C8B-B14F-4D97-AF65-F5344CB8AC3E}">
        <p14:creationId xmlns="" xmlns:p14="http://schemas.microsoft.com/office/powerpoint/2010/main" val="2302979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1219</Words>
  <Application>Microsoft Office PowerPoint</Application>
  <PresentationFormat>On-screen Show (4:3)</PresentationFormat>
  <Paragraphs>147</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Developing Positive Personality</vt:lpstr>
      <vt:lpstr>Slide 2</vt:lpstr>
      <vt:lpstr>Slide 3</vt:lpstr>
      <vt:lpstr>Reinforced Programming</vt:lpstr>
      <vt:lpstr>Autosuggestion</vt:lpstr>
      <vt:lpstr>Slide 6</vt:lpstr>
      <vt:lpstr>Defensive Approach</vt:lpstr>
      <vt:lpstr>Imaginary Anchoring </vt:lpstr>
      <vt:lpstr>Winston Churchill's Invisible Counseling Committee</vt:lpstr>
      <vt:lpstr>Slide 10</vt:lpstr>
      <vt:lpstr>Slide 11</vt:lpstr>
      <vt:lpstr>Slide 12</vt:lpstr>
      <vt:lpstr>Slide 13</vt:lpstr>
      <vt:lpstr>Slide 14</vt:lpstr>
      <vt:lpstr>Slide 15</vt:lpstr>
      <vt:lpstr>Slide 16</vt:lpstr>
      <vt:lpstr>Physical Action/ Body Language Approach</vt:lpstr>
      <vt:lpstr>Domino-effect</vt:lpstr>
      <vt:lpstr>Slide 19</vt:lpstr>
      <vt:lpstr>Primary Personality Traits</vt:lpstr>
      <vt:lpstr>Slide 21</vt:lpstr>
      <vt:lpstr>Slide 22</vt:lpstr>
      <vt:lpstr>Effective Traits for Building Positive Personality</vt:lpstr>
      <vt:lpstr>Accepting Responsibility</vt:lpstr>
      <vt:lpstr>Showing Consideration</vt:lpstr>
      <vt:lpstr>Thinking Win-Win</vt:lpstr>
      <vt:lpstr>Choosing your words carefully</vt:lpstr>
      <vt:lpstr>Never criticize, complain and condemn</vt:lpstr>
      <vt:lpstr>Smile and be kind</vt:lpstr>
      <vt:lpstr>Put positive interpretation on other people’s behavior</vt:lpstr>
      <vt:lpstr>Be a good listener</vt:lpstr>
      <vt:lpstr>Be enthusiastic</vt:lpstr>
      <vt:lpstr>Give honest and sincere appreciation</vt:lpstr>
      <vt:lpstr>Slide 34</vt:lpstr>
      <vt:lpstr>Discuss but don’t argue</vt:lpstr>
      <vt:lpstr>Don’t gossip</vt:lpstr>
      <vt:lpstr>Turn your promises into commitment</vt:lpstr>
      <vt:lpstr>Avoid bearing grudges</vt:lpstr>
      <vt:lpstr>Practice courtesy on daily basis </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Positive Personality</dc:title>
  <dc:creator>Dell</dc:creator>
  <cp:lastModifiedBy>Asus</cp:lastModifiedBy>
  <cp:revision>21</cp:revision>
  <dcterms:created xsi:type="dcterms:W3CDTF">2014-01-26T12:54:55Z</dcterms:created>
  <dcterms:modified xsi:type="dcterms:W3CDTF">2014-07-24T04:50:57Z</dcterms:modified>
</cp:coreProperties>
</file>